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81" r:id="rId3"/>
    <p:sldId id="277" r:id="rId4"/>
    <p:sldId id="286" r:id="rId5"/>
    <p:sldId id="287" r:id="rId6"/>
    <p:sldId id="288" r:id="rId7"/>
    <p:sldId id="289" r:id="rId8"/>
    <p:sldId id="290" r:id="rId9"/>
    <p:sldId id="291" r:id="rId10"/>
    <p:sldId id="268" r:id="rId11"/>
  </p:sldIdLst>
  <p:sldSz cx="9144000" cy="5143500" type="screen16x9"/>
  <p:notesSz cx="6858000" cy="9144000"/>
  <p:embeddedFontLst>
    <p:embeddedFont>
      <p:font typeface="Exo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4069" autoAdjust="0"/>
  </p:normalViewPr>
  <p:slideViewPr>
    <p:cSldViewPr snapToGrid="0">
      <p:cViewPr varScale="1">
        <p:scale>
          <a:sx n="66" d="100"/>
          <a:sy n="66" d="100"/>
        </p:scale>
        <p:origin x="128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9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800">
                <a:latin typeface="Exo" pitchFamily="2" charset="7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03587-00D4-764B-ABBD-77591E1D5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497" b="43520"/>
          <a:stretch/>
        </p:blipFill>
        <p:spPr>
          <a:xfrm>
            <a:off x="224868" y="237126"/>
            <a:ext cx="1701037" cy="3940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F09DCF-F535-E446-8776-A07B8FF3A109}"/>
              </a:ext>
            </a:extLst>
          </p:cNvPr>
          <p:cNvSpPr txBox="1"/>
          <p:nvPr userDrawn="1"/>
        </p:nvSpPr>
        <p:spPr>
          <a:xfrm>
            <a:off x="6918690" y="4792381"/>
            <a:ext cx="1913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KE" sz="1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4th December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7485B-6799-304A-B547-9781628BA605}"/>
              </a:ext>
            </a:extLst>
          </p:cNvPr>
          <p:cNvSpPr txBox="1"/>
          <p:nvPr userDrawn="1"/>
        </p:nvSpPr>
        <p:spPr>
          <a:xfrm>
            <a:off x="89619" y="4810596"/>
            <a:ext cx="2340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E" sz="1000" dirty="0">
                <a:solidFill>
                  <a:schemeClr val="bg1">
                    <a:lumMod val="95000"/>
                  </a:schemeClr>
                </a:solidFill>
                <a:latin typeface="Exo" pitchFamily="2" charset="77"/>
              </a:rPr>
              <a:t>www.developlocal.org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5975CF-9538-B244-85F6-9B5080E9C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2471"/>
          <a:stretch/>
        </p:blipFill>
        <p:spPr>
          <a:xfrm>
            <a:off x="0" y="744576"/>
            <a:ext cx="9144000" cy="3311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6C2D2F-6421-4E52-9CE9-945C072AED05}"/>
              </a:ext>
            </a:extLst>
          </p:cNvPr>
          <p:cNvSpPr/>
          <p:nvPr userDrawn="1"/>
        </p:nvSpPr>
        <p:spPr>
          <a:xfrm>
            <a:off x="0" y="1057519"/>
            <a:ext cx="9144000" cy="40859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DEF00-9C6B-F749-B399-E9A70E1E5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68875"/>
            <a:ext cx="9144000" cy="574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8C15EA-B045-7549-A7A8-BE28D3863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842" y="4782846"/>
            <a:ext cx="401769" cy="273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Exo" pitchFamily="2" charset="77"/>
          <a:ea typeface="Exo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6371924" y="3740188"/>
            <a:ext cx="2460376" cy="1154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Exo" pitchFamily="2" charset="77"/>
                <a:cs typeface="Arial"/>
              </a:rPr>
              <a:t>Presented by: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Exo" pitchFamily="2" charset="77"/>
                <a:cs typeface="Arial"/>
              </a:rPr>
              <a:t>Linet Juma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bg1"/>
                </a:solidFill>
                <a:latin typeface="Exo" pitchFamily="2" charset="77"/>
                <a:cs typeface="Arial"/>
              </a:rPr>
              <a:t>Program Officer, LDRI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bg1"/>
              </a:solidFill>
              <a:latin typeface="Exo" pitchFamily="2" charset="77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DB4C0-591F-0146-9E58-A78BC0E8B919}"/>
              </a:ext>
            </a:extLst>
          </p:cNvPr>
          <p:cNvSpPr txBox="1"/>
          <p:nvPr/>
        </p:nvSpPr>
        <p:spPr>
          <a:xfrm>
            <a:off x="1995776" y="2909191"/>
            <a:ext cx="515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xo" pitchFamily="2" charset="77"/>
              </a:rPr>
              <a:t>Mapping the GDB’s utility for Sub-Saharan Africa</a:t>
            </a:r>
          </a:p>
        </p:txBody>
      </p:sp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4349796C-1845-421E-8C3F-876D037D70E0}"/>
              </a:ext>
            </a:extLst>
          </p:cNvPr>
          <p:cNvSpPr txBox="1">
            <a:spLocks/>
          </p:cNvSpPr>
          <p:nvPr/>
        </p:nvSpPr>
        <p:spPr>
          <a:xfrm>
            <a:off x="311699" y="1940015"/>
            <a:ext cx="8520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Exo" pitchFamily="2" charset="77"/>
                <a:ea typeface="Exo" pitchFamily="2" charset="77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r>
              <a:rPr lang="en-GB" sz="3600" dirty="0">
                <a:solidFill>
                  <a:schemeClr val="bg1"/>
                </a:solidFill>
              </a:rPr>
              <a:t>The Global Data Barometer</a:t>
            </a: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5F0BE23B-4CDA-4ED9-AA83-857CFD83122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71554" y="144380"/>
            <a:ext cx="2760745" cy="594576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8CC727-6CEF-433F-8AD8-3C1066BD412C}"/>
              </a:ext>
            </a:extLst>
          </p:cNvPr>
          <p:cNvSpPr/>
          <p:nvPr/>
        </p:nvSpPr>
        <p:spPr>
          <a:xfrm>
            <a:off x="0" y="1879600"/>
            <a:ext cx="9144000" cy="3263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60DAFB-FE64-6C4F-AB25-27D96C02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253"/>
          <a:stretch/>
        </p:blipFill>
        <p:spPr>
          <a:xfrm>
            <a:off x="0" y="1607520"/>
            <a:ext cx="9144034" cy="272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B7783C-7D01-2946-8C61-34FBA1347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302" y="347598"/>
            <a:ext cx="1435396" cy="9788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81F607-456B-1248-BAED-BDEAA96F1FC0}"/>
              </a:ext>
            </a:extLst>
          </p:cNvPr>
          <p:cNvSpPr txBox="1"/>
          <p:nvPr/>
        </p:nvSpPr>
        <p:spPr>
          <a:xfrm>
            <a:off x="2934586" y="2296633"/>
            <a:ext cx="3051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E" sz="3000" dirty="0">
                <a:solidFill>
                  <a:schemeClr val="bg1">
                    <a:lumMod val="95000"/>
                  </a:schemeClr>
                </a:solidFill>
                <a:latin typeface="Exo" pitchFamily="2" charset="77"/>
              </a:rPr>
              <a:t>THANK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10D93-DCF8-7640-AAD2-ECE5ADB37EE7}"/>
              </a:ext>
            </a:extLst>
          </p:cNvPr>
          <p:cNvSpPr txBox="1"/>
          <p:nvPr/>
        </p:nvSpPr>
        <p:spPr>
          <a:xfrm>
            <a:off x="2184990" y="3129735"/>
            <a:ext cx="4774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Development Research Institute (LDRI) </a:t>
            </a:r>
          </a:p>
          <a:p>
            <a:pPr algn="ctr">
              <a:lnSpc>
                <a:spcPct val="150000"/>
              </a:lnSpc>
            </a:pPr>
            <a:r>
              <a:rPr lang="en-KE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Twitter: @ldriafrica | Facebook: @ldriafrica</a:t>
            </a:r>
          </a:p>
          <a:p>
            <a:pPr algn="ctr"/>
            <a:endParaRPr lang="en-KE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KE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www.developlocal.org</a:t>
            </a:r>
          </a:p>
          <a:p>
            <a:pPr algn="ctr"/>
            <a:endParaRPr lang="en-KE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22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404" y="542777"/>
            <a:ext cx="475196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SzPts val="5200"/>
            </a:pPr>
            <a:r>
              <a:rPr lang="en-US" sz="3600" dirty="0">
                <a:solidFill>
                  <a:schemeClr val="bg1"/>
                </a:solidFill>
                <a:latin typeface="Exo" pitchFamily="2" charset="77"/>
              </a:rPr>
              <a:t>Presentation Outline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80433" y="1860549"/>
            <a:ext cx="2161169" cy="711201"/>
            <a:chOff x="0" y="-85725"/>
            <a:chExt cx="5228023" cy="1800411"/>
          </a:xfrm>
        </p:grpSpPr>
        <p:sp>
          <p:nvSpPr>
            <p:cNvPr id="4" name="TextBox 4"/>
            <p:cNvSpPr txBox="1"/>
            <p:nvPr/>
          </p:nvSpPr>
          <p:spPr>
            <a:xfrm>
              <a:off x="0" y="-85725"/>
              <a:ext cx="5228023" cy="567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</a:pPr>
              <a:r>
                <a:rPr lang="en-US" sz="2000" dirty="0">
                  <a:solidFill>
                    <a:schemeClr val="bg1"/>
                  </a:solidFill>
                  <a:latin typeface="Exo" pitchFamily="2" charset="77"/>
                </a:rPr>
                <a:t>01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013461"/>
              <a:ext cx="5228023" cy="7012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29540" lvl="1"/>
              <a:r>
                <a:rPr lang="en-US" sz="1800" dirty="0">
                  <a:solidFill>
                    <a:schemeClr val="bg1"/>
                  </a:solidFill>
                  <a:latin typeface="Exo" pitchFamily="2" charset="77"/>
                </a:rPr>
                <a:t>About LDRI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16462" y="1860549"/>
            <a:ext cx="2754770" cy="844147"/>
            <a:chOff x="0" y="-85725"/>
            <a:chExt cx="6634852" cy="2251056"/>
          </a:xfrm>
        </p:grpSpPr>
        <p:sp>
          <p:nvSpPr>
            <p:cNvPr id="7" name="TextBox 7"/>
            <p:cNvSpPr txBox="1"/>
            <p:nvPr/>
          </p:nvSpPr>
          <p:spPr>
            <a:xfrm>
              <a:off x="0" y="-85725"/>
              <a:ext cx="6197840" cy="597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</a:pPr>
              <a:r>
                <a:rPr lang="en-US" sz="2000" dirty="0">
                  <a:solidFill>
                    <a:schemeClr val="bg1"/>
                  </a:solidFill>
                  <a:latin typeface="Exo" pitchFamily="2" charset="77"/>
                </a:rPr>
                <a:t>02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88005"/>
              <a:ext cx="6634852" cy="1477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29540" lvl="1"/>
              <a:r>
                <a:rPr lang="en-US" sz="1800" dirty="0">
                  <a:solidFill>
                    <a:schemeClr val="bg1"/>
                  </a:solidFill>
                  <a:latin typeface="Exo" pitchFamily="2" charset="77"/>
                </a:rPr>
                <a:t>The GDB in Sub-Saharan Africa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147321" y="1860548"/>
            <a:ext cx="2534667" cy="1159562"/>
            <a:chOff x="-983477" y="-85728"/>
            <a:chExt cx="6759111" cy="3092164"/>
          </a:xfrm>
        </p:grpSpPr>
        <p:sp>
          <p:nvSpPr>
            <p:cNvPr id="10" name="TextBox 10"/>
            <p:cNvSpPr txBox="1"/>
            <p:nvPr/>
          </p:nvSpPr>
          <p:spPr>
            <a:xfrm>
              <a:off x="-983477" y="-85728"/>
              <a:ext cx="6211500" cy="590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10"/>
                </a:lnSpc>
              </a:pPr>
              <a:r>
                <a:rPr lang="en-US" sz="2000" dirty="0">
                  <a:solidFill>
                    <a:schemeClr val="bg1"/>
                  </a:solidFill>
                  <a:latin typeface="Exo" pitchFamily="2" charset="77"/>
                </a:rPr>
                <a:t>03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435869" y="544224"/>
              <a:ext cx="6211503" cy="2462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Exo" pitchFamily="2" charset="77"/>
                </a:rPr>
                <a:t>Mapping the GDB’s utility for Sub-Saharan Africa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728325" y="3335524"/>
            <a:ext cx="7748309" cy="13746"/>
          </a:xfrm>
          <a:prstGeom prst="line">
            <a:avLst/>
          </a:prstGeom>
          <a:ln w="47625" cap="rnd">
            <a:solidFill>
              <a:srgbClr val="EDEDED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469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2E734E-4F64-4E0E-BF65-33AD785BF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09" y="1412118"/>
            <a:ext cx="6980979" cy="2468452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C5E40EC3-2192-4987-BA32-AD66EE5B15C1}"/>
              </a:ext>
            </a:extLst>
          </p:cNvPr>
          <p:cNvSpPr txBox="1"/>
          <p:nvPr/>
        </p:nvSpPr>
        <p:spPr>
          <a:xfrm>
            <a:off x="278285" y="304122"/>
            <a:ext cx="858742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SzPts val="5200"/>
            </a:pPr>
            <a:r>
              <a:rPr lang="en-US" sz="3600" dirty="0">
                <a:solidFill>
                  <a:srgbClr val="512736"/>
                </a:solidFill>
                <a:latin typeface="Exo" pitchFamily="2" charset="77"/>
              </a:rPr>
              <a:t>    About </a:t>
            </a:r>
            <a:r>
              <a:rPr lang="en-US" sz="3600" kern="1200" dirty="0">
                <a:solidFill>
                  <a:schemeClr val="accent1">
                    <a:lumMod val="75000"/>
                  </a:schemeClr>
                </a:solidFill>
                <a:latin typeface="Exo" pitchFamily="2" charset="77"/>
                <a:ea typeface="+mn-ea"/>
                <a:cs typeface="+mn-cs"/>
              </a:rPr>
              <a:t>LDRI</a:t>
            </a:r>
          </a:p>
          <a:p>
            <a:pPr algn="ctr">
              <a:buSzPts val="5200"/>
            </a:pPr>
            <a:endParaRPr lang="en-US" sz="3600" dirty="0">
              <a:solidFill>
                <a:schemeClr val="bg1"/>
              </a:solidFill>
              <a:latin typeface="Exo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22EB74-35D1-4102-96C2-8EE4ACD58DC6}"/>
              </a:ext>
            </a:extLst>
          </p:cNvPr>
          <p:cNvCxnSpPr>
            <a:cxnSpLocks/>
          </p:cNvCxnSpPr>
          <p:nvPr/>
        </p:nvCxnSpPr>
        <p:spPr>
          <a:xfrm>
            <a:off x="158816" y="983727"/>
            <a:ext cx="8826366" cy="0"/>
          </a:xfrm>
          <a:prstGeom prst="line">
            <a:avLst/>
          </a:prstGeom>
          <a:ln>
            <a:solidFill>
              <a:srgbClr val="512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5AEBC7F-D308-4F56-8700-2B83411C73F7}"/>
              </a:ext>
            </a:extLst>
          </p:cNvPr>
          <p:cNvSpPr/>
          <p:nvPr/>
        </p:nvSpPr>
        <p:spPr>
          <a:xfrm>
            <a:off x="-1" y="4668258"/>
            <a:ext cx="9144001" cy="4752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1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C5E40EC3-2192-4987-BA32-AD66EE5B15C1}"/>
              </a:ext>
            </a:extLst>
          </p:cNvPr>
          <p:cNvSpPr txBox="1"/>
          <p:nvPr/>
        </p:nvSpPr>
        <p:spPr>
          <a:xfrm>
            <a:off x="0" y="265621"/>
            <a:ext cx="858742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SzPts val="5200"/>
            </a:pPr>
            <a:r>
              <a:rPr lang="en-US" sz="3600" dirty="0">
                <a:solidFill>
                  <a:srgbClr val="512736"/>
                </a:solidFill>
                <a:latin typeface="Exo" pitchFamily="2" charset="77"/>
              </a:rPr>
              <a:t>    </a:t>
            </a:r>
            <a:r>
              <a:rPr lang="en-GB" sz="3600" dirty="0">
                <a:solidFill>
                  <a:srgbClr val="512736"/>
                </a:solidFill>
                <a:latin typeface="Exo" pitchFamily="2" charset="77"/>
              </a:rPr>
              <a:t>The GDB in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Exo" pitchFamily="2" charset="77"/>
              </a:rPr>
              <a:t>Sub-Saharan Africa</a:t>
            </a:r>
            <a:endParaRPr lang="en-US" sz="3600" kern="1200" dirty="0">
              <a:solidFill>
                <a:schemeClr val="accent1">
                  <a:lumMod val="75000"/>
                </a:schemeClr>
              </a:solidFill>
              <a:latin typeface="Exo" pitchFamily="2" charset="77"/>
              <a:ea typeface="+mn-ea"/>
              <a:cs typeface="+mn-cs"/>
            </a:endParaRPr>
          </a:p>
          <a:p>
            <a:pPr algn="ctr">
              <a:buSzPts val="5200"/>
            </a:pPr>
            <a:endParaRPr lang="en-US" sz="3600" dirty="0">
              <a:solidFill>
                <a:schemeClr val="bg1"/>
              </a:solidFill>
              <a:latin typeface="Exo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22EB74-35D1-4102-96C2-8EE4ACD58DC6}"/>
              </a:ext>
            </a:extLst>
          </p:cNvPr>
          <p:cNvCxnSpPr>
            <a:cxnSpLocks/>
          </p:cNvCxnSpPr>
          <p:nvPr/>
        </p:nvCxnSpPr>
        <p:spPr>
          <a:xfrm>
            <a:off x="158816" y="983727"/>
            <a:ext cx="8826366" cy="0"/>
          </a:xfrm>
          <a:prstGeom prst="line">
            <a:avLst/>
          </a:prstGeom>
          <a:ln>
            <a:solidFill>
              <a:srgbClr val="512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ECBFA85-1CEF-4E84-90DB-D4B74E9A13EE}"/>
              </a:ext>
            </a:extLst>
          </p:cNvPr>
          <p:cNvSpPr/>
          <p:nvPr/>
        </p:nvSpPr>
        <p:spPr>
          <a:xfrm>
            <a:off x="-1" y="4668258"/>
            <a:ext cx="9144001" cy="4752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2AEA53-FE8C-4556-9D17-E1677001EEB0}"/>
              </a:ext>
            </a:extLst>
          </p:cNvPr>
          <p:cNvSpPr/>
          <p:nvPr/>
        </p:nvSpPr>
        <p:spPr>
          <a:xfrm>
            <a:off x="331091" y="1039267"/>
            <a:ext cx="8587428" cy="122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Areas Covered: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Governance, Capability, Climate Action, Public Finance, Health and Covid-19,Political Integrity, Public Procurement and Company Information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7448CB-CE5A-4C42-975D-95AF960DA98F}"/>
              </a:ext>
            </a:extLst>
          </p:cNvPr>
          <p:cNvSpPr/>
          <p:nvPr/>
        </p:nvSpPr>
        <p:spPr>
          <a:xfrm>
            <a:off x="278285" y="2438264"/>
            <a:ext cx="8587428" cy="162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Countries covered:  </a:t>
            </a: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Angola, Benin, Botswana, Burkina Faso, Cabo Verde, Côte d'Ivoire, DR Congo, Ethiopia, Ghana, Kenya, Liberia, Malawi, Morocco, Mozambique, Namibia, Nigeria, Rwanda, Senegal, Seychelles, Sierra Leone, South Africa, Togo, Tunisia and Uganda</a:t>
            </a:r>
          </a:p>
        </p:txBody>
      </p:sp>
    </p:spTree>
    <p:extLst>
      <p:ext uri="{BB962C8B-B14F-4D97-AF65-F5344CB8AC3E}">
        <p14:creationId xmlns:p14="http://schemas.microsoft.com/office/powerpoint/2010/main" val="246082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C5E40EC3-2192-4987-BA32-AD66EE5B15C1}"/>
              </a:ext>
            </a:extLst>
          </p:cNvPr>
          <p:cNvSpPr txBox="1"/>
          <p:nvPr/>
        </p:nvSpPr>
        <p:spPr>
          <a:xfrm>
            <a:off x="278285" y="284148"/>
            <a:ext cx="858742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SzPts val="5200"/>
            </a:pPr>
            <a:r>
              <a:rPr lang="en-US" sz="3600" dirty="0">
                <a:solidFill>
                  <a:srgbClr val="512736"/>
                </a:solidFill>
                <a:latin typeface="Exo" pitchFamily="2" charset="77"/>
              </a:rPr>
              <a:t>    </a:t>
            </a:r>
            <a:r>
              <a:rPr lang="en-GB" sz="3600" dirty="0">
                <a:solidFill>
                  <a:srgbClr val="512736"/>
                </a:solidFill>
                <a:latin typeface="Exo" pitchFamily="2" charset="77"/>
              </a:rPr>
              <a:t>The GDB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Exo" pitchFamily="2" charset="77"/>
              </a:rPr>
              <a:t>Outputs</a:t>
            </a:r>
            <a:endParaRPr lang="en-US" sz="3600" kern="1200" dirty="0">
              <a:solidFill>
                <a:schemeClr val="accent1">
                  <a:lumMod val="75000"/>
                </a:schemeClr>
              </a:solidFill>
              <a:latin typeface="Exo" pitchFamily="2" charset="77"/>
              <a:ea typeface="+mn-ea"/>
              <a:cs typeface="+mn-cs"/>
            </a:endParaRPr>
          </a:p>
          <a:p>
            <a:pPr algn="ctr">
              <a:buSzPts val="5200"/>
            </a:pPr>
            <a:endParaRPr lang="en-US" sz="3600" dirty="0">
              <a:solidFill>
                <a:schemeClr val="bg1"/>
              </a:solidFill>
              <a:latin typeface="Exo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22EB74-35D1-4102-96C2-8EE4ACD58DC6}"/>
              </a:ext>
            </a:extLst>
          </p:cNvPr>
          <p:cNvCxnSpPr>
            <a:cxnSpLocks/>
          </p:cNvCxnSpPr>
          <p:nvPr/>
        </p:nvCxnSpPr>
        <p:spPr>
          <a:xfrm>
            <a:off x="158816" y="983727"/>
            <a:ext cx="8826366" cy="0"/>
          </a:xfrm>
          <a:prstGeom prst="line">
            <a:avLst/>
          </a:prstGeom>
          <a:ln>
            <a:solidFill>
              <a:srgbClr val="512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281D3FC-B2CC-42F9-993E-C5905403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34" y="1450620"/>
            <a:ext cx="3797602" cy="27892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9282F1-6C42-4B6A-A10A-1AD9FCEEC26C}"/>
              </a:ext>
            </a:extLst>
          </p:cNvPr>
          <p:cNvSpPr/>
          <p:nvPr/>
        </p:nvSpPr>
        <p:spPr>
          <a:xfrm>
            <a:off x="-1" y="4668258"/>
            <a:ext cx="9144001" cy="4752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34641-8287-49F0-895E-F052D624864E}"/>
              </a:ext>
            </a:extLst>
          </p:cNvPr>
          <p:cNvSpPr/>
          <p:nvPr/>
        </p:nvSpPr>
        <p:spPr>
          <a:xfrm>
            <a:off x="4787586" y="1371988"/>
            <a:ext cx="3886679" cy="2813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Report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and sectoral analysis and country profiles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Ready Dataset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Qualitative Case Study Library</a:t>
            </a:r>
          </a:p>
        </p:txBody>
      </p:sp>
    </p:spTree>
    <p:extLst>
      <p:ext uri="{BB962C8B-B14F-4D97-AF65-F5344CB8AC3E}">
        <p14:creationId xmlns:p14="http://schemas.microsoft.com/office/powerpoint/2010/main" val="183549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C5E40EC3-2192-4987-BA32-AD66EE5B15C1}"/>
              </a:ext>
            </a:extLst>
          </p:cNvPr>
          <p:cNvSpPr txBox="1"/>
          <p:nvPr/>
        </p:nvSpPr>
        <p:spPr>
          <a:xfrm>
            <a:off x="278285" y="304122"/>
            <a:ext cx="858742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SzPts val="5200"/>
            </a:pPr>
            <a:r>
              <a:rPr lang="en-US" sz="3600" dirty="0">
                <a:solidFill>
                  <a:srgbClr val="512736"/>
                </a:solidFill>
                <a:latin typeface="Exo" pitchFamily="2" charset="77"/>
              </a:rPr>
              <a:t>    </a:t>
            </a:r>
            <a:r>
              <a:rPr lang="en-GB" sz="3600" dirty="0">
                <a:solidFill>
                  <a:srgbClr val="512736"/>
                </a:solidFill>
                <a:latin typeface="Exo" pitchFamily="2" charset="77"/>
              </a:rPr>
              <a:t>Global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Exo" pitchFamily="2" charset="77"/>
              </a:rPr>
              <a:t>Flagship</a:t>
            </a:r>
            <a:r>
              <a:rPr lang="en-GB" sz="3600" dirty="0">
                <a:solidFill>
                  <a:srgbClr val="512736"/>
                </a:solidFill>
                <a:latin typeface="Exo" pitchFamily="2" charset="77"/>
              </a:rPr>
              <a:t> Report</a:t>
            </a:r>
            <a:endParaRPr lang="en-US" sz="3600" kern="1200" dirty="0">
              <a:solidFill>
                <a:schemeClr val="accent1">
                  <a:lumMod val="75000"/>
                </a:schemeClr>
              </a:solidFill>
              <a:latin typeface="Exo" pitchFamily="2" charset="77"/>
              <a:ea typeface="+mn-ea"/>
              <a:cs typeface="+mn-cs"/>
            </a:endParaRPr>
          </a:p>
          <a:p>
            <a:pPr algn="ctr">
              <a:buSzPts val="5200"/>
            </a:pPr>
            <a:endParaRPr lang="en-US" sz="3600" dirty="0">
              <a:solidFill>
                <a:schemeClr val="bg1"/>
              </a:solidFill>
              <a:latin typeface="Exo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22EB74-35D1-4102-96C2-8EE4ACD58DC6}"/>
              </a:ext>
            </a:extLst>
          </p:cNvPr>
          <p:cNvCxnSpPr>
            <a:cxnSpLocks/>
          </p:cNvCxnSpPr>
          <p:nvPr/>
        </p:nvCxnSpPr>
        <p:spPr>
          <a:xfrm>
            <a:off x="158816" y="983727"/>
            <a:ext cx="8826366" cy="0"/>
          </a:xfrm>
          <a:prstGeom prst="line">
            <a:avLst/>
          </a:prstGeom>
          <a:ln>
            <a:solidFill>
              <a:srgbClr val="512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59282F1-6C42-4B6A-A10A-1AD9FCEEC26C}"/>
              </a:ext>
            </a:extLst>
          </p:cNvPr>
          <p:cNvSpPr/>
          <p:nvPr/>
        </p:nvSpPr>
        <p:spPr>
          <a:xfrm>
            <a:off x="-1" y="4668258"/>
            <a:ext cx="9144001" cy="4752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A49610-A4F6-4B48-B9E7-1AA866619D51}"/>
              </a:ext>
            </a:extLst>
          </p:cNvPr>
          <p:cNvSpPr/>
          <p:nvPr/>
        </p:nvSpPr>
        <p:spPr>
          <a:xfrm>
            <a:off x="290248" y="1125836"/>
            <a:ext cx="5689378" cy="3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Providing a </a:t>
            </a:r>
            <a:r>
              <a:rPr lang="en-GB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critical new benchmark </a:t>
            </a:r>
            <a:r>
              <a:rPr lang="en-GB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country-level data governance, data capability, data availability, and data use for the public good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Driving data for development 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the provision of </a:t>
            </a:r>
            <a:r>
              <a:rPr lang="en-GB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evidence that advances the governance and use of data as a tool to deliver the 2030 Agenda for Sustainable Development.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F284D-7C20-40F2-866B-A1BA6E090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573" y="1131116"/>
            <a:ext cx="3146343" cy="32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C5E40EC3-2192-4987-BA32-AD66EE5B15C1}"/>
              </a:ext>
            </a:extLst>
          </p:cNvPr>
          <p:cNvSpPr txBox="1"/>
          <p:nvPr/>
        </p:nvSpPr>
        <p:spPr>
          <a:xfrm>
            <a:off x="278285" y="304122"/>
            <a:ext cx="858742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SzPts val="5200"/>
            </a:pPr>
            <a:r>
              <a:rPr lang="en-US" sz="3600" dirty="0">
                <a:solidFill>
                  <a:srgbClr val="512736"/>
                </a:solidFill>
                <a:latin typeface="Exo" pitchFamily="2" charset="77"/>
              </a:rPr>
              <a:t>    </a:t>
            </a:r>
            <a:r>
              <a:rPr lang="en-GB" sz="3600" dirty="0">
                <a:solidFill>
                  <a:srgbClr val="512736"/>
                </a:solidFill>
                <a:latin typeface="Exo" pitchFamily="2" charset="77"/>
              </a:rPr>
              <a:t>Regional and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Exo" pitchFamily="2" charset="77"/>
              </a:rPr>
              <a:t>sectoral analysis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Exo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22EB74-35D1-4102-96C2-8EE4ACD58DC6}"/>
              </a:ext>
            </a:extLst>
          </p:cNvPr>
          <p:cNvCxnSpPr>
            <a:cxnSpLocks/>
          </p:cNvCxnSpPr>
          <p:nvPr/>
        </p:nvCxnSpPr>
        <p:spPr>
          <a:xfrm>
            <a:off x="158816" y="983727"/>
            <a:ext cx="8826366" cy="0"/>
          </a:xfrm>
          <a:prstGeom prst="line">
            <a:avLst/>
          </a:prstGeom>
          <a:ln>
            <a:solidFill>
              <a:srgbClr val="512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59282F1-6C42-4B6A-A10A-1AD9FCEEC26C}"/>
              </a:ext>
            </a:extLst>
          </p:cNvPr>
          <p:cNvSpPr/>
          <p:nvPr/>
        </p:nvSpPr>
        <p:spPr>
          <a:xfrm>
            <a:off x="-1" y="4668258"/>
            <a:ext cx="9144001" cy="4752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500CE-6388-4F00-A2BB-805A638B0644}"/>
              </a:ext>
            </a:extLst>
          </p:cNvPr>
          <p:cNvSpPr txBox="1"/>
          <p:nvPr/>
        </p:nvSpPr>
        <p:spPr>
          <a:xfrm>
            <a:off x="3878981" y="1301210"/>
            <a:ext cx="4649003" cy="29565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actionable insights on how data is working in specific sectors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 for cross-learning across sectors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entry points for stakeholders implementing country and sector specific initiatives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41D10-364B-476F-9809-1086542B5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18" y="1267843"/>
            <a:ext cx="3207212" cy="298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9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C5E40EC3-2192-4987-BA32-AD66EE5B15C1}"/>
              </a:ext>
            </a:extLst>
          </p:cNvPr>
          <p:cNvSpPr txBox="1"/>
          <p:nvPr/>
        </p:nvSpPr>
        <p:spPr>
          <a:xfrm>
            <a:off x="278285" y="304122"/>
            <a:ext cx="858742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SzPts val="5200"/>
            </a:pPr>
            <a:r>
              <a:rPr lang="en-US" sz="3600" dirty="0">
                <a:solidFill>
                  <a:srgbClr val="512736"/>
                </a:solidFill>
                <a:latin typeface="Exo" pitchFamily="2" charset="77"/>
              </a:rPr>
              <a:t>    </a:t>
            </a:r>
            <a:r>
              <a:rPr lang="en-GB" sz="3600" dirty="0">
                <a:solidFill>
                  <a:srgbClr val="512736"/>
                </a:solidFill>
                <a:latin typeface="Exo" pitchFamily="2" charset="77"/>
              </a:rPr>
              <a:t>Powering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Exo" pitchFamily="2" charset="77"/>
              </a:rPr>
              <a:t>Critical research</a:t>
            </a:r>
            <a:endParaRPr lang="en-US" sz="3600" kern="1200" dirty="0">
              <a:solidFill>
                <a:schemeClr val="accent1">
                  <a:lumMod val="75000"/>
                </a:schemeClr>
              </a:solidFill>
              <a:latin typeface="Exo" pitchFamily="2" charset="77"/>
              <a:ea typeface="+mn-ea"/>
              <a:cs typeface="+mn-cs"/>
            </a:endParaRPr>
          </a:p>
          <a:p>
            <a:pPr algn="ctr">
              <a:buSzPts val="5200"/>
            </a:pPr>
            <a:endParaRPr lang="en-US" sz="3600" dirty="0">
              <a:solidFill>
                <a:schemeClr val="bg1"/>
              </a:solidFill>
              <a:latin typeface="Exo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22EB74-35D1-4102-96C2-8EE4ACD58DC6}"/>
              </a:ext>
            </a:extLst>
          </p:cNvPr>
          <p:cNvCxnSpPr>
            <a:cxnSpLocks/>
          </p:cNvCxnSpPr>
          <p:nvPr/>
        </p:nvCxnSpPr>
        <p:spPr>
          <a:xfrm>
            <a:off x="158816" y="983727"/>
            <a:ext cx="8826366" cy="0"/>
          </a:xfrm>
          <a:prstGeom prst="line">
            <a:avLst/>
          </a:prstGeom>
          <a:ln>
            <a:solidFill>
              <a:srgbClr val="512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59282F1-6C42-4B6A-A10A-1AD9FCEEC26C}"/>
              </a:ext>
            </a:extLst>
          </p:cNvPr>
          <p:cNvSpPr/>
          <p:nvPr/>
        </p:nvSpPr>
        <p:spPr>
          <a:xfrm>
            <a:off x="-1" y="4668258"/>
            <a:ext cx="9144001" cy="4752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500CE-6388-4F00-A2BB-805A638B0644}"/>
              </a:ext>
            </a:extLst>
          </p:cNvPr>
          <p:cNvSpPr txBox="1"/>
          <p:nvPr/>
        </p:nvSpPr>
        <p:spPr>
          <a:xfrm>
            <a:off x="500512" y="1349171"/>
            <a:ext cx="4544539" cy="26383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Providing a research ready dataset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dataset will drive improvements in research on data governance, capability, availability, and use, and will support the creation of research papers and reports.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Sharing our methods and data under an open license.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146CB8-16CB-4925-8FC0-A95422A9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520" y="1140211"/>
            <a:ext cx="3410248" cy="32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>
            <a:extLst>
              <a:ext uri="{FF2B5EF4-FFF2-40B4-BE49-F238E27FC236}">
                <a16:creationId xmlns:a16="http://schemas.microsoft.com/office/drawing/2014/main" id="{C5E40EC3-2192-4987-BA32-AD66EE5B15C1}"/>
              </a:ext>
            </a:extLst>
          </p:cNvPr>
          <p:cNvSpPr txBox="1"/>
          <p:nvPr/>
        </p:nvSpPr>
        <p:spPr>
          <a:xfrm>
            <a:off x="278285" y="304122"/>
            <a:ext cx="858742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buSzPts val="5200"/>
            </a:pPr>
            <a:r>
              <a:rPr lang="en-US" sz="3600" dirty="0">
                <a:solidFill>
                  <a:srgbClr val="512736"/>
                </a:solidFill>
                <a:latin typeface="Exo" pitchFamily="2" charset="77"/>
              </a:rPr>
              <a:t>    </a:t>
            </a:r>
            <a:r>
              <a:rPr lang="en-GB" sz="3600" dirty="0">
                <a:solidFill>
                  <a:srgbClr val="512736"/>
                </a:solidFill>
                <a:latin typeface="Exo" pitchFamily="2" charset="77"/>
              </a:rPr>
              <a:t>Qualitative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Exo" pitchFamily="2" charset="77"/>
              </a:rPr>
              <a:t>Case Study </a:t>
            </a:r>
            <a:r>
              <a:rPr lang="en-GB" sz="3600" dirty="0">
                <a:solidFill>
                  <a:srgbClr val="512736"/>
                </a:solidFill>
                <a:latin typeface="Exo" pitchFamily="2" charset="77"/>
              </a:rPr>
              <a:t>Library</a:t>
            </a:r>
            <a:endParaRPr lang="en-US" sz="3600" kern="1200" dirty="0">
              <a:solidFill>
                <a:schemeClr val="accent1">
                  <a:lumMod val="75000"/>
                </a:schemeClr>
              </a:solidFill>
              <a:latin typeface="Exo" pitchFamily="2" charset="77"/>
              <a:ea typeface="+mn-ea"/>
              <a:cs typeface="+mn-cs"/>
            </a:endParaRPr>
          </a:p>
          <a:p>
            <a:pPr algn="ctr">
              <a:buSzPts val="5200"/>
            </a:pPr>
            <a:endParaRPr lang="en-US" sz="3600" dirty="0">
              <a:solidFill>
                <a:schemeClr val="bg1"/>
              </a:solidFill>
              <a:latin typeface="Exo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22EB74-35D1-4102-96C2-8EE4ACD58DC6}"/>
              </a:ext>
            </a:extLst>
          </p:cNvPr>
          <p:cNvCxnSpPr>
            <a:cxnSpLocks/>
          </p:cNvCxnSpPr>
          <p:nvPr/>
        </p:nvCxnSpPr>
        <p:spPr>
          <a:xfrm>
            <a:off x="158816" y="983727"/>
            <a:ext cx="8826366" cy="0"/>
          </a:xfrm>
          <a:prstGeom prst="line">
            <a:avLst/>
          </a:prstGeom>
          <a:ln>
            <a:solidFill>
              <a:srgbClr val="512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59282F1-6C42-4B6A-A10A-1AD9FCEEC26C}"/>
              </a:ext>
            </a:extLst>
          </p:cNvPr>
          <p:cNvSpPr/>
          <p:nvPr/>
        </p:nvSpPr>
        <p:spPr>
          <a:xfrm>
            <a:off x="-1" y="4668258"/>
            <a:ext cx="9144001" cy="4752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500CE-6388-4F00-A2BB-805A638B0644}"/>
              </a:ext>
            </a:extLst>
          </p:cNvPr>
          <p:cNvSpPr txBox="1"/>
          <p:nvPr/>
        </p:nvSpPr>
        <p:spPr>
          <a:xfrm>
            <a:off x="3551751" y="1610442"/>
            <a:ext cx="5081329" cy="23514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Surfacing context relevant case studies on existing data governance frameworks, available datasets and use cases across multiple countries and sectors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A408E4-541A-47D7-A4D1-2651CC10E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99" y="1284723"/>
            <a:ext cx="2845920" cy="27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1645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2521</TotalTime>
  <Words>334</Words>
  <Application>Microsoft Office PowerPoint</Application>
  <PresentationFormat>On-screen Show (16:9)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Open Sans</vt:lpstr>
      <vt:lpstr>Arial</vt:lpstr>
      <vt:lpstr>Exo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PLANS TO ACTIONS</dc:title>
  <dc:creator>Angaya Juma</dc:creator>
  <cp:lastModifiedBy>Linet Juma</cp:lastModifiedBy>
  <cp:revision>37</cp:revision>
  <dcterms:modified xsi:type="dcterms:W3CDTF">2021-08-04T14:11:08Z</dcterms:modified>
</cp:coreProperties>
</file>